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7"/>
  </p:notesMasterIdLst>
  <p:sldIdLst>
    <p:sldId id="256" r:id="rId2"/>
    <p:sldId id="257" r:id="rId3"/>
    <p:sldId id="264" r:id="rId4"/>
    <p:sldId id="265" r:id="rId5"/>
    <p:sldId id="274" r:id="rId6"/>
    <p:sldId id="258" r:id="rId7"/>
    <p:sldId id="259" r:id="rId8"/>
    <p:sldId id="266" r:id="rId9"/>
    <p:sldId id="273" r:id="rId10"/>
    <p:sldId id="269" r:id="rId11"/>
    <p:sldId id="268" r:id="rId12"/>
    <p:sldId id="271" r:id="rId13"/>
    <p:sldId id="272" r:id="rId14"/>
    <p:sldId id="262" r:id="rId15"/>
    <p:sldId id="263" r:id="rId1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Brian Karlberg" initials="BK" lastIdx="1" clrIdx="0">
    <p:extLst>
      <p:ext uri="{19B8F6BF-5375-455C-9EA6-DF929625EA0E}">
        <p15:presenceInfo xmlns:p15="http://schemas.microsoft.com/office/powerpoint/2012/main" userId="Brian Karlberg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040" autoAdjust="0"/>
    <p:restoredTop sz="68743"/>
  </p:normalViewPr>
  <p:slideViewPr>
    <p:cSldViewPr snapToGrid="0" showGuides="1">
      <p:cViewPr>
        <p:scale>
          <a:sx n="100" d="100"/>
          <a:sy n="100" d="100"/>
        </p:scale>
        <p:origin x="0" y="144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-1456"/>
    </p:cViewPr>
  </p:notesTextViewPr>
  <p:notesViewPr>
    <p:cSldViewPr snapToGrid="0">
      <p:cViewPr varScale="1">
        <p:scale>
          <a:sx n="94" d="100"/>
          <a:sy n="94" d="100"/>
        </p:scale>
        <p:origin x="3752" y="18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commentAuthors" Target="commentAuthors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jpg>
</file>

<file path=ppt/media/image10.png>
</file>

<file path=ppt/media/image11.png>
</file>

<file path=ppt/media/image12.png>
</file>

<file path=ppt/media/image13.tiff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CF5E6BE-BBB1-114E-80EB-ED0F370813D9}" type="datetimeFigureOut">
              <a:rPr lang="en-US" smtClean="0"/>
              <a:t>12/4/19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D738133-87AA-C949-9819-24C0A6F123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61911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Verbal monitoring external vs internal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D738133-87AA-C949-9819-24C0A6F123AC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489625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D738133-87AA-C949-9819-24C0A6F123AC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515407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arenR"/>
            </a:pPr>
            <a:r>
              <a:rPr lang="en-US" dirty="0"/>
              <a:t>Literature review and comparisons embedded throughout paper</a:t>
            </a:r>
          </a:p>
          <a:p>
            <a:pPr marL="228600" indent="-228600">
              <a:buAutoNum type="arabicParenR"/>
            </a:pPr>
            <a:endParaRPr lang="en-US" dirty="0"/>
          </a:p>
          <a:p>
            <a:pPr marL="228600" indent="-228600">
              <a:buAutoNum type="arabicParenR"/>
            </a:pPr>
            <a:r>
              <a:rPr lang="en-US" dirty="0"/>
              <a:t>What does the column header mean? – codebook. Issues later too with binary gender code and percent vs decimal</a:t>
            </a:r>
          </a:p>
          <a:p>
            <a:pPr marL="228600" indent="-228600">
              <a:buAutoNum type="arabicParenR"/>
            </a:pPr>
            <a:endParaRPr lang="en-US" dirty="0"/>
          </a:p>
          <a:p>
            <a:pPr marL="228600" indent="-228600">
              <a:buAutoNum type="arabicParenR"/>
            </a:pPr>
            <a:r>
              <a:rPr lang="en-US" dirty="0"/>
              <a:t>Two levels</a:t>
            </a:r>
          </a:p>
          <a:p>
            <a:pPr marL="685800" lvl="1" indent="-228600">
              <a:buAutoNum type="arabicParenR"/>
            </a:pPr>
            <a:r>
              <a:rPr lang="en-US" dirty="0"/>
              <a:t>how we had to interpret data to achieve reproducibility</a:t>
            </a:r>
          </a:p>
          <a:p>
            <a:pPr marL="685800" lvl="1" indent="-228600">
              <a:buAutoNum type="arabicParenR"/>
            </a:pPr>
            <a:r>
              <a:rPr lang="en-US" dirty="0"/>
              <a:t>How the researches cited and themselves achieved different results from previous published data</a:t>
            </a:r>
          </a:p>
          <a:p>
            <a:pPr marL="685800" lvl="1" indent="-228600">
              <a:buAutoNum type="arabicParenR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D738133-87AA-C949-9819-24C0A6F123AC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895830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[post final point]</a:t>
            </a:r>
          </a:p>
          <a:p>
            <a:r>
              <a:rPr lang="en-US" dirty="0"/>
              <a:t>Grammatical errors</a:t>
            </a:r>
          </a:p>
          <a:p>
            <a:r>
              <a:rPr lang="en-US" dirty="0"/>
              <a:t>Intonation (prosody)</a:t>
            </a:r>
          </a:p>
          <a:p>
            <a:r>
              <a:rPr lang="en-US" dirty="0"/>
              <a:t>Rate of speech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D738133-87AA-C949-9819-24C0A6F123AC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351199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Noise masking to block external monitoring was key method</a:t>
            </a:r>
          </a:p>
          <a:p>
            <a:endParaRPr lang="en-US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PD group 21 patients were native Dutch speaking with 21 age matched controls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3 main categories of  variables</a:t>
            </a:r>
          </a:p>
          <a:p>
            <a:endParaRPr lang="en-US" dirty="0"/>
          </a:p>
          <a:p>
            <a:r>
              <a:rPr lang="en-US" dirty="0"/>
              <a:t>*Goals:</a:t>
            </a:r>
          </a:p>
          <a:p>
            <a:r>
              <a:rPr lang="en-US" dirty="0"/>
              <a:t>Correlations on control variables with speech production</a:t>
            </a:r>
          </a:p>
          <a:p>
            <a:r>
              <a:rPr lang="en-US" dirty="0"/>
              <a:t>Correlations on speech productions variables with disease status</a:t>
            </a:r>
          </a:p>
          <a:p>
            <a:r>
              <a:rPr lang="en-US" dirty="0"/>
              <a:t>Regression to predict monitoring performance based on measures of production and perception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D738133-87AA-C949-9819-24C0A6F123AC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227135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2 control vars were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/>
              <a:t>Questionnaire</a:t>
            </a:r>
          </a:p>
          <a:p>
            <a:pPr marL="1085850" lvl="2" indent="-171450">
              <a:buFont typeface="Arial" panose="020B0604020202020204" pitchFamily="34" charset="0"/>
              <a:buChar char="•"/>
            </a:pPr>
            <a:r>
              <a:rPr lang="en-US" dirty="0"/>
              <a:t>Language pathology history</a:t>
            </a:r>
          </a:p>
          <a:p>
            <a:pPr marL="1085850" lvl="2" indent="-171450">
              <a:buFont typeface="Arial" panose="020B0604020202020204" pitchFamily="34" charset="0"/>
              <a:buChar char="•"/>
            </a:pPr>
            <a:r>
              <a:rPr lang="en-US" dirty="0"/>
              <a:t>Audio and visual deficits</a:t>
            </a:r>
          </a:p>
          <a:p>
            <a:pPr marL="1085850" lvl="2" indent="-171450">
              <a:buFont typeface="Arial" panose="020B0604020202020204" pitchFamily="34" charset="0"/>
              <a:buChar char="•"/>
            </a:pPr>
            <a:r>
              <a:rPr lang="en-US" dirty="0"/>
              <a:t>Perception of PD onset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US" dirty="0"/>
              <a:t>2 cognitive tasks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/>
              <a:t>Mini mental state evaluation – global cognitive performance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/>
              <a:t>Raven progressive matrices test for non verbal intelligence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US" dirty="0"/>
              <a:t>2 Speech production tasks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/>
              <a:t>BNT for picture naming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/>
              <a:t>COWAT for phonological and semantic fluency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US" dirty="0"/>
              <a:t>In addition to several other speech monitoring tasks: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/>
              <a:t>Palpa tests, homophone and phoneme tasks, visual and auditory rhyming, network production and perception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US" dirty="0"/>
              <a:t>Software/hardware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/>
              <a:t>Alpha .05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D738133-87AA-C949-9819-24C0A6F123AC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383407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Semantic and phonological monitoring were primary tests: meta result</a:t>
            </a:r>
          </a:p>
          <a:p>
            <a:endParaRPr lang="en-US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Control variable results</a:t>
            </a:r>
          </a:p>
          <a:p>
            <a:pPr marL="628650" marR="0" lvl="1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dirty="0"/>
              <a:t>Positive correlation between age and Hoehn Yahr (r = .646, p=.009)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/>
              <a:t>Age and MMSE (r = .544, p = .020)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/>
              <a:t>Hoehn and Yahr and MMSE (r=.54 , p=.044)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/>
              <a:t>Length of Parkinson's and deep brain STN stimulation (r = .617, p=.008) [subthalamic nucleus]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/>
              <a:t>Negative correlation between age and MMSE (r = -.343, p=.047)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US" dirty="0"/>
              <a:t>Speech production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/>
              <a:t>COWAT: no significant difference between PD and control group for semantic for phonological fluency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/>
              <a:t>BNT: no difference [table 3]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US" dirty="0"/>
              <a:t>Internal speech perception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/>
              <a:t>Visual rhyme judgment task – no effect of group, significant effect of condition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/>
              <a:t>Homophone decision task - no effect of group or condition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/>
              <a:t>Phoneme monitoring task -  significant main effect of group and condition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US" dirty="0"/>
              <a:t>External speech perception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/>
              <a:t>Auditory rhyme – group and condition effects observed as well as an interaction effect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/>
              <a:t>Network perception task – no observed effect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US" dirty="0"/>
              <a:t>Verbal monitoring variables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/>
              <a:t>No significant effect for errors repaired or produced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/>
              <a:t>Significant group/control interaction of disfluencies (p = .045)</a:t>
            </a:r>
          </a:p>
          <a:p>
            <a:pPr marL="1085850" lvl="2" indent="-171450">
              <a:buFont typeface="Arial" panose="020B0604020202020204" pitchFamily="34" charset="0"/>
              <a:buChar char="•"/>
            </a:pPr>
            <a:r>
              <a:rPr lang="en-US" dirty="0"/>
              <a:t>Discrepancy in definition of disfluencies between this and other studies</a:t>
            </a:r>
          </a:p>
          <a:p>
            <a:pPr marL="1085850" lvl="2" indent="-171450">
              <a:buFont typeface="Arial" panose="020B0604020202020204" pitchFamily="34" charset="0"/>
              <a:buChar char="•"/>
            </a:pPr>
            <a:r>
              <a:rPr lang="en-US" dirty="0"/>
              <a:t>PD made more disfluencies under noise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US" dirty="0"/>
              <a:t>Regression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/>
              <a:t>Verbal monitoring variable as independent variables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/>
              <a:t>Speech production task as independent variables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/>
              <a:t>Also multiple regression was done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D738133-87AA-C949-9819-24C0A6F123AC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211562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Levodopa is an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D738133-87AA-C949-9819-24C0A6F123AC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446189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"</a:t>
            </a:r>
            <a:r>
              <a:rPr lang="en-US" dirty="0" err="1"/>
              <a:t>Group","Age</a:t>
            </a:r>
            <a:r>
              <a:rPr lang="en-US" dirty="0"/>
              <a:t>", "Medication", "</a:t>
            </a:r>
            <a:r>
              <a:rPr lang="en-US" dirty="0" err="1"/>
              <a:t>Length_Parkinson","H_Y</a:t>
            </a:r>
            <a:r>
              <a:rPr lang="en-US" dirty="0"/>
              <a:t>"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D738133-87AA-C949-9819-24C0A6F123AC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663856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"Age"</a:t>
            </a:r>
            <a:r>
              <a:rPr lang="en-US" dirty="0"/>
              <a:t>, 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"Sex"</a:t>
            </a:r>
            <a:r>
              <a:rPr lang="en-US" dirty="0"/>
              <a:t>, 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"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Handedness"</a:t>
            </a:r>
            <a:r>
              <a:rPr lang="en-US" dirty="0" err="1"/>
              <a:t>,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"MMSE"</a:t>
            </a:r>
            <a:r>
              <a:rPr lang="en-US" dirty="0" err="1"/>
              <a:t>,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"RAVEN"</a:t>
            </a:r>
            <a:r>
              <a:rPr lang="en-US" dirty="0" err="1"/>
              <a:t>,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"Group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"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D738133-87AA-C949-9819-24C0A6F123AC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68438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We selected seven columns: 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Group”,“Nrm_Reformulation”,“Nrm_FilledPause”,“Nrm_Repetition”,“Nois_Reformulation”,“Nois_FilledPause”, “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Nois_Repetition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”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D738133-87AA-C949-9819-24C0A6F123AC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089232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64DDCB-2BAB-4897-B8AF-5313EB1E80BC}" type="datetimeFigureOut">
              <a:rPr lang="en-US" smtClean="0"/>
              <a:t>12/4/19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1FAC3F-C3EE-40B5-B3AA-AE7901131C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4699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64DDCB-2BAB-4897-B8AF-5313EB1E80BC}" type="datetimeFigureOut">
              <a:rPr lang="en-US" smtClean="0"/>
              <a:t>12/4/19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1FAC3F-C3EE-40B5-B3AA-AE7901131C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83840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64DDCB-2BAB-4897-B8AF-5313EB1E80BC}" type="datetimeFigureOut">
              <a:rPr lang="en-US" smtClean="0"/>
              <a:t>12/4/19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1FAC3F-C3EE-40B5-B3AA-AE7901131C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89717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64DDCB-2BAB-4897-B8AF-5313EB1E80BC}" type="datetimeFigureOut">
              <a:rPr lang="en-US" smtClean="0"/>
              <a:t>12/4/19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1FAC3F-C3EE-40B5-B3AA-AE7901131C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03362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64DDCB-2BAB-4897-B8AF-5313EB1E80BC}" type="datetimeFigureOut">
              <a:rPr lang="en-US" smtClean="0"/>
              <a:t>12/4/19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1FAC3F-C3EE-40B5-B3AA-AE7901131C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83191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64DDCB-2BAB-4897-B8AF-5313EB1E80BC}" type="datetimeFigureOut">
              <a:rPr lang="en-US" smtClean="0"/>
              <a:t>12/4/19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1FAC3F-C3EE-40B5-B3AA-AE7901131C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9954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64DDCB-2BAB-4897-B8AF-5313EB1E80BC}" type="datetimeFigureOut">
              <a:rPr lang="en-US" smtClean="0"/>
              <a:t>12/4/19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1FAC3F-C3EE-40B5-B3AA-AE7901131C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578956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64DDCB-2BAB-4897-B8AF-5313EB1E80BC}" type="datetimeFigureOut">
              <a:rPr lang="en-US" smtClean="0"/>
              <a:t>12/4/19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1FAC3F-C3EE-40B5-B3AA-AE7901131C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16292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64DDCB-2BAB-4897-B8AF-5313EB1E80BC}" type="datetimeFigureOut">
              <a:rPr lang="en-US" smtClean="0"/>
              <a:t>12/4/19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1FAC3F-C3EE-40B5-B3AA-AE7901131C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923246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64DDCB-2BAB-4897-B8AF-5313EB1E80BC}" type="datetimeFigureOut">
              <a:rPr lang="en-US" smtClean="0"/>
              <a:t>12/4/19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1FAC3F-C3EE-40B5-B3AA-AE7901131C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914803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64DDCB-2BAB-4897-B8AF-5313EB1E80BC}" type="datetimeFigureOut">
              <a:rPr lang="en-US" smtClean="0"/>
              <a:t>12/4/19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1FAC3F-C3EE-40B5-B3AA-AE7901131C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08990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064DDCB-2BAB-4897-B8AF-5313EB1E80BC}" type="datetimeFigureOut">
              <a:rPr lang="en-US" smtClean="0"/>
              <a:t>12/4/19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01FAC3F-C3EE-40B5-B3AA-AE7901131C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822196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tif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tiff"/><Relationship Id="rId3" Type="http://schemas.openxmlformats.org/officeDocument/2006/relationships/image" Target="../media/image2.png"/><Relationship Id="rId7" Type="http://schemas.openxmlformats.org/officeDocument/2006/relationships/image" Target="../media/image6.tif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pPr algn="l"/>
            <a:r>
              <a:rPr lang="en-US" sz="3600" b="1" dirty="0">
                <a:latin typeface="+mn-lt"/>
              </a:rPr>
              <a:t>Replicating Statistical Analysis </a:t>
            </a:r>
            <a:br>
              <a:rPr lang="en-US" sz="4800" b="1" dirty="0"/>
            </a:br>
            <a:r>
              <a:rPr lang="en-US" sz="2400" b="1" dirty="0">
                <a:latin typeface="+mn-lt"/>
              </a:rPr>
              <a:t>Group 4: Raphael Kirchgäßner, Brian Karlberg, Meenakshi Mishra</a:t>
            </a:r>
            <a:br>
              <a:rPr lang="en-US" sz="2400" dirty="0">
                <a:latin typeface="+mn-lt"/>
              </a:rPr>
            </a:br>
            <a:endParaRPr lang="en-US" sz="2400" dirty="0">
              <a:latin typeface="+mn-lt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92500" lnSpcReduction="10000"/>
          </a:bodyPr>
          <a:lstStyle/>
          <a:p>
            <a:pPr algn="l"/>
            <a:r>
              <a:rPr lang="en-US" sz="3900" dirty="0"/>
              <a:t>Verbal monitoring in Parkinson’s disease: A</a:t>
            </a:r>
            <a:br>
              <a:rPr lang="en-US" sz="3900" dirty="0"/>
            </a:br>
            <a:r>
              <a:rPr lang="en-US" sz="3900" dirty="0"/>
              <a:t>comparison between internal and external</a:t>
            </a:r>
            <a:br>
              <a:rPr lang="en-US" sz="3900" dirty="0"/>
            </a:br>
            <a:r>
              <a:rPr lang="en-US" sz="3900" dirty="0"/>
              <a:t>monitoring</a:t>
            </a:r>
            <a:br>
              <a:rPr lang="en-US" sz="3900" dirty="0"/>
            </a:br>
            <a:r>
              <a:rPr lang="en-US" sz="1700" dirty="0"/>
              <a:t>Hanna S. Gauvin, Jolien Mertens, Peter Marien, Patrick Santens, Barbara A. Pickut, Robert J. Hartsuiker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20250" y="0"/>
            <a:ext cx="2571750" cy="2571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957693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D45E98-289D-B143-84EA-33F79A36AF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Description of Replication - Table 3</a:t>
            </a:r>
          </a:p>
        </p:txBody>
      </p:sp>
      <p:pic>
        <p:nvPicPr>
          <p:cNvPr id="6" name="Picture 5" descr="A screenshot of a cell phone&#10;&#10;Description automatically generated">
            <a:extLst>
              <a:ext uri="{FF2B5EF4-FFF2-40B4-BE49-F238E27FC236}">
                <a16:creationId xmlns:a16="http://schemas.microsoft.com/office/drawing/2014/main" id="{45A0CA20-29E5-984B-A6BC-4F2970906CF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11307" y="1310543"/>
            <a:ext cx="3442493" cy="2118457"/>
          </a:xfrm>
          <a:prstGeom prst="rect">
            <a:avLst/>
          </a:prstGeom>
        </p:spPr>
      </p:pic>
      <p:pic>
        <p:nvPicPr>
          <p:cNvPr id="8" name="Picture 7" descr="A screenshot of a cell phone&#10;&#10;Description automatically generated">
            <a:extLst>
              <a:ext uri="{FF2B5EF4-FFF2-40B4-BE49-F238E27FC236}">
                <a16:creationId xmlns:a16="http://schemas.microsoft.com/office/drawing/2014/main" id="{56210E2C-1B93-2D4F-9D93-017DC99774F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11307" y="3802235"/>
            <a:ext cx="3493534" cy="2087046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7460D16A-0019-2E4F-8FBD-795580AA4E50}"/>
              </a:ext>
            </a:extLst>
          </p:cNvPr>
          <p:cNvSpPr txBox="1"/>
          <p:nvPr/>
        </p:nvSpPr>
        <p:spPr>
          <a:xfrm>
            <a:off x="1121664" y="2304288"/>
            <a:ext cx="4725683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Used the tidied dataset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Selected 6 columns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Grouped by “Group”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Used a separate table to show the amount of males and </a:t>
            </a:r>
            <a:br>
              <a:rPr lang="en-US" sz="2400" dirty="0"/>
            </a:br>
            <a:r>
              <a:rPr lang="en-US" sz="2400" dirty="0"/>
              <a:t>females in each group</a:t>
            </a:r>
          </a:p>
        </p:txBody>
      </p:sp>
    </p:spTree>
    <p:extLst>
      <p:ext uri="{BB962C8B-B14F-4D97-AF65-F5344CB8AC3E}">
        <p14:creationId xmlns:p14="http://schemas.microsoft.com/office/powerpoint/2010/main" val="387478823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35D1F7-1EAD-7640-A49F-179559944C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Description of Replication - Table 9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D617A8D-CC8A-B847-9988-FE00B04F8A4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2228592"/>
            <a:ext cx="5024120" cy="3664208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DED0DD4F-6D37-9D47-925D-E4AC26B1A271}"/>
              </a:ext>
            </a:extLst>
          </p:cNvPr>
          <p:cNvSpPr txBox="1"/>
          <p:nvPr/>
        </p:nvSpPr>
        <p:spPr>
          <a:xfrm>
            <a:off x="7025639" y="2228592"/>
            <a:ext cx="4657023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Using tidied dataset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Selected seven columns using select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Used gather to collect columns into a dictionary with the </a:t>
            </a:r>
            <a:r>
              <a:rPr lang="en-US" sz="2400" dirty="0" err="1"/>
              <a:t>Error_type</a:t>
            </a:r>
            <a:r>
              <a:rPr lang="en-US" sz="2400" dirty="0"/>
              <a:t> as key and the according value is named </a:t>
            </a:r>
            <a:r>
              <a:rPr lang="en-US" sz="2400" dirty="0" err="1"/>
              <a:t>total_number</a:t>
            </a:r>
            <a:endParaRPr lang="en-US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Filled pause was key indicator of shift to internal monitoring</a:t>
            </a:r>
          </a:p>
        </p:txBody>
      </p:sp>
    </p:spTree>
    <p:extLst>
      <p:ext uri="{BB962C8B-B14F-4D97-AF65-F5344CB8AC3E}">
        <p14:creationId xmlns:p14="http://schemas.microsoft.com/office/powerpoint/2010/main" val="252166415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EBFAA4-5F4C-FB48-8C17-BC2C8F5F1B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Description of Replication - Figure 1</a:t>
            </a:r>
          </a:p>
        </p:txBody>
      </p:sp>
      <p:pic>
        <p:nvPicPr>
          <p:cNvPr id="4" name="Picture 3" descr="A picture containing drawing&#10;&#10;Description automatically generated">
            <a:extLst>
              <a:ext uri="{FF2B5EF4-FFF2-40B4-BE49-F238E27FC236}">
                <a16:creationId xmlns:a16="http://schemas.microsoft.com/office/drawing/2014/main" id="{7E854D70-E756-8B46-8CAE-BDFC8BA3E75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79898" y="1690688"/>
            <a:ext cx="6675118" cy="4767942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D7A16766-494C-A245-85C0-17A19847207F}"/>
              </a:ext>
            </a:extLst>
          </p:cNvPr>
          <p:cNvSpPr txBox="1"/>
          <p:nvPr/>
        </p:nvSpPr>
        <p:spPr>
          <a:xfrm>
            <a:off x="838200" y="1828800"/>
            <a:ext cx="3505200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Tidied dataset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Gathered 5 values via the key “Error”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Shows difference in semantic error with total error for the control group</a:t>
            </a:r>
          </a:p>
        </p:txBody>
      </p:sp>
    </p:spTree>
    <p:extLst>
      <p:ext uri="{BB962C8B-B14F-4D97-AF65-F5344CB8AC3E}">
        <p14:creationId xmlns:p14="http://schemas.microsoft.com/office/powerpoint/2010/main" val="57300426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EBFAA4-5F4C-FB48-8C17-BC2C8F5F1B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Description of Replication - Figure 2</a:t>
            </a:r>
          </a:p>
        </p:txBody>
      </p:sp>
      <p:pic>
        <p:nvPicPr>
          <p:cNvPr id="4" name="Picture 3" descr="A picture containing drawing, table&#10;&#10;Description automatically generated">
            <a:extLst>
              <a:ext uri="{FF2B5EF4-FFF2-40B4-BE49-F238E27FC236}">
                <a16:creationId xmlns:a16="http://schemas.microsoft.com/office/drawing/2014/main" id="{8F0BA304-07BE-B94C-BFE8-36C7BB2F072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57503" y="1436915"/>
            <a:ext cx="6622868" cy="473062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756CF1F-4B29-824E-9D9A-0F929D548397}"/>
              </a:ext>
            </a:extLst>
          </p:cNvPr>
          <p:cNvSpPr txBox="1"/>
          <p:nvPr/>
        </p:nvSpPr>
        <p:spPr>
          <a:xfrm>
            <a:off x="838200" y="1828800"/>
            <a:ext cx="3505200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Tidied dataset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Gathered 5 values via the key “Error”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Facet by group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Left hand side shows Parkinson’s disfluencies under normal and noise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Right hand side shows control disfluencies under normal and noise</a:t>
            </a:r>
          </a:p>
        </p:txBody>
      </p:sp>
    </p:spTree>
    <p:extLst>
      <p:ext uri="{BB962C8B-B14F-4D97-AF65-F5344CB8AC3E}">
        <p14:creationId xmlns:p14="http://schemas.microsoft.com/office/powerpoint/2010/main" val="126580909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Three biggest takeaways from doing this project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Experimental methods can leverage statistics to understand cognitive processes using language assessment </a:t>
            </a:r>
          </a:p>
          <a:p>
            <a:r>
              <a:rPr lang="en-US" dirty="0"/>
              <a:t>Variable datatypes can be challenging to decipher without clear documentation</a:t>
            </a:r>
          </a:p>
          <a:p>
            <a:r>
              <a:rPr lang="en-US" dirty="0"/>
              <a:t>The combination of input data and method of analysis can result in drastically different conclusions</a:t>
            </a:r>
          </a:p>
        </p:txBody>
      </p:sp>
    </p:spTree>
    <p:extLst>
      <p:ext uri="{BB962C8B-B14F-4D97-AF65-F5344CB8AC3E}">
        <p14:creationId xmlns:p14="http://schemas.microsoft.com/office/powerpoint/2010/main" val="12086987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Thanks &amp; Questions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364175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Summary of the paper we replicated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Simple research questions</a:t>
            </a:r>
          </a:p>
          <a:p>
            <a:pPr lvl="1"/>
            <a:r>
              <a:rPr lang="en-US" dirty="0"/>
              <a:t>Is verbal monitoring impaired in patients with Parkinson’s disease (PD)</a:t>
            </a:r>
          </a:p>
          <a:p>
            <a:pPr lvl="1"/>
            <a:r>
              <a:rPr lang="en-US" dirty="0"/>
              <a:t>Can internal tasks on speech perception predict internal monitoring performance?</a:t>
            </a:r>
          </a:p>
          <a:p>
            <a:r>
              <a:rPr lang="en-US" dirty="0"/>
              <a:t>Definition of key constructs</a:t>
            </a:r>
          </a:p>
          <a:p>
            <a:pPr lvl="1"/>
            <a:r>
              <a:rPr lang="en-US" dirty="0"/>
              <a:t>Internal vs. external monitoring</a:t>
            </a:r>
          </a:p>
          <a:p>
            <a:pPr lvl="1"/>
            <a:r>
              <a:rPr lang="en-US" dirty="0"/>
              <a:t>Pre/post articulation monitoring routes</a:t>
            </a:r>
          </a:p>
          <a:p>
            <a:pPr lvl="2"/>
            <a:r>
              <a:rPr lang="en-US" dirty="0"/>
              <a:t>Internal mechanism theories: perception or production based</a:t>
            </a:r>
          </a:p>
          <a:p>
            <a:pPr lvl="1"/>
            <a:r>
              <a:rPr lang="en-US" dirty="0"/>
              <a:t>Insights from other neurological disorders (Alzheimer’s, stroke, etc.)</a:t>
            </a:r>
          </a:p>
          <a:p>
            <a:pPr lvl="1"/>
            <a:r>
              <a:rPr lang="en-US" dirty="0"/>
              <a:t>Semantic and phonological impairments, syntactic complexity, etc.</a:t>
            </a:r>
          </a:p>
          <a:p>
            <a:pPr lvl="2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8084700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7F0388-C9AC-D34A-938C-0B18022338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Brief overview of measurement methods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CA3F50-A3CF-494E-9D50-7A6F0CC8A5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2935218"/>
          </a:xfrm>
        </p:spPr>
        <p:txBody>
          <a:bodyPr numCol="1"/>
          <a:lstStyle/>
          <a:p>
            <a:r>
              <a:rPr lang="en-US" dirty="0"/>
              <a:t>Key method: noise masking condition to block external monitoring</a:t>
            </a:r>
          </a:p>
          <a:p>
            <a:pPr lvl="1"/>
            <a:r>
              <a:rPr lang="en-US" dirty="0"/>
              <a:t>Route to investigate functionality of internal monitoring</a:t>
            </a:r>
          </a:p>
          <a:p>
            <a:r>
              <a:rPr lang="en-US" dirty="0"/>
              <a:t>Unified Parkinson’s Disease Rating Scale: n=18, control group: n=16</a:t>
            </a:r>
          </a:p>
          <a:p>
            <a:r>
              <a:rPr lang="en-US" dirty="0"/>
              <a:t>Control variables, cognitive task variables, language variables</a:t>
            </a:r>
          </a:p>
          <a:p>
            <a:r>
              <a:rPr lang="en-US" dirty="0"/>
              <a:t>11 language tasks grouped into 4 categories: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1901C1A-F226-8D4D-AEBE-2060535F83B7}"/>
              </a:ext>
            </a:extLst>
          </p:cNvPr>
          <p:cNvSpPr txBox="1"/>
          <p:nvPr/>
        </p:nvSpPr>
        <p:spPr>
          <a:xfrm>
            <a:off x="838200" y="4283789"/>
            <a:ext cx="9889435" cy="954107"/>
          </a:xfrm>
          <a:prstGeom prst="rect">
            <a:avLst/>
          </a:prstGeom>
          <a:noFill/>
        </p:spPr>
        <p:txBody>
          <a:bodyPr wrap="square" numCol="2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Speech production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Internal speech perception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External speech perception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Verbal monitoring</a:t>
            </a:r>
          </a:p>
        </p:txBody>
      </p:sp>
    </p:spTree>
    <p:extLst>
      <p:ext uri="{BB962C8B-B14F-4D97-AF65-F5344CB8AC3E}">
        <p14:creationId xmlns:p14="http://schemas.microsoft.com/office/powerpoint/2010/main" val="130226626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7F0388-C9AC-D34A-938C-0B18022338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Methods (continued)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CA3F50-A3CF-494E-9D50-7A6F0CC8A5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25844"/>
            <a:ext cx="5850835" cy="4751119"/>
          </a:xfrm>
        </p:spPr>
        <p:txBody>
          <a:bodyPr>
            <a:normAutofit fontScale="85000" lnSpcReduction="20000"/>
          </a:bodyPr>
          <a:lstStyle/>
          <a:p>
            <a:r>
              <a:rPr lang="en-US" dirty="0"/>
              <a:t>Questionnaire, Edinburgh Handedness</a:t>
            </a:r>
          </a:p>
          <a:p>
            <a:r>
              <a:rPr lang="en-US" dirty="0"/>
              <a:t>Cognitive performance tests</a:t>
            </a:r>
          </a:p>
          <a:p>
            <a:pPr lvl="1"/>
            <a:r>
              <a:rPr lang="en-US" dirty="0"/>
              <a:t>Mini mental state examination (MMSE)</a:t>
            </a:r>
          </a:p>
          <a:p>
            <a:pPr lvl="1"/>
            <a:r>
              <a:rPr lang="en-US" dirty="0"/>
              <a:t>Raven Matrices</a:t>
            </a:r>
          </a:p>
          <a:p>
            <a:r>
              <a:rPr lang="en-US" dirty="0"/>
              <a:t>Boston Naming Test (BNT)</a:t>
            </a:r>
          </a:p>
          <a:p>
            <a:r>
              <a:rPr lang="en-US" dirty="0"/>
              <a:t>Controlled oral word association test (COWAT)</a:t>
            </a:r>
          </a:p>
          <a:p>
            <a:r>
              <a:rPr lang="en-US" dirty="0"/>
              <a:t>Software and hardware:</a:t>
            </a:r>
          </a:p>
          <a:p>
            <a:pPr lvl="1"/>
            <a:r>
              <a:rPr lang="en-US" dirty="0"/>
              <a:t>E-Prime and PowerPoint running on laptop</a:t>
            </a:r>
          </a:p>
          <a:p>
            <a:pPr lvl="1"/>
            <a:r>
              <a:rPr lang="en-US" dirty="0" err="1"/>
              <a:t>Cedrus</a:t>
            </a:r>
            <a:r>
              <a:rPr lang="en-US" dirty="0"/>
              <a:t> RB-x30 response box</a:t>
            </a:r>
          </a:p>
          <a:p>
            <a:pPr lvl="1"/>
            <a:r>
              <a:rPr lang="en-US" dirty="0"/>
              <a:t>Sennheiser HD 250 over-ear headphones</a:t>
            </a:r>
          </a:p>
          <a:p>
            <a:pPr lvl="1"/>
            <a:r>
              <a:rPr lang="en-US" dirty="0"/>
              <a:t>Roland R-1 mp3 recorder</a:t>
            </a:r>
          </a:p>
          <a:p>
            <a:r>
              <a:rPr lang="en-US" dirty="0"/>
              <a:t>SPSS 22, t-tests, ANOVA, regression</a:t>
            </a:r>
          </a:p>
          <a:p>
            <a:r>
              <a:rPr lang="en-US" dirty="0"/>
              <a:t>Mann-Whitney, Wilcoxon Signed-rank</a:t>
            </a:r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E95C408-4EA0-DD4A-AD9A-1D0DF7FA8A7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15357" y="3363333"/>
            <a:ext cx="4252906" cy="100523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B28BF3B6-468E-2249-896A-41127089874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15357" y="4503503"/>
            <a:ext cx="4097374" cy="105738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8681B88B-1CA5-614E-82B1-0041E062693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603081" y="434396"/>
            <a:ext cx="1460500" cy="2794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5F2CFFE3-EEF9-A04C-819A-D0E321B4DB5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393019" y="2408241"/>
            <a:ext cx="1960781" cy="780917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7AF6A30C-231C-DA49-9EF9-589A2FE7CEE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464044" y="421597"/>
            <a:ext cx="1746802" cy="1746802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11D41693-4070-D940-8841-263E3F7E1DCB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938372" y="5695827"/>
            <a:ext cx="3051344" cy="9441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213401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AD8FBF-38D7-824A-A47E-7A16780A79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 of Findings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7CED2B-5CF5-614F-A1DE-2582B6A4BC4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Meta-result: PD patients do not differ in verbal monitoring performance rather they differ in how they achieve verbal monitoring.</a:t>
            </a:r>
          </a:p>
          <a:p>
            <a:r>
              <a:rPr lang="en-US" dirty="0"/>
              <a:t>Correlation results:</a:t>
            </a:r>
          </a:p>
          <a:p>
            <a:pPr lvl="1"/>
            <a:r>
              <a:rPr lang="en-US" dirty="0"/>
              <a:t>Age and Hoehn &amp; Yahr (r = .646, p = .009)</a:t>
            </a:r>
          </a:p>
          <a:p>
            <a:pPr lvl="1"/>
            <a:r>
              <a:rPr lang="en-US" dirty="0"/>
              <a:t>COWAT, BNT no difference</a:t>
            </a:r>
          </a:p>
          <a:p>
            <a:pPr lvl="1"/>
            <a:r>
              <a:rPr lang="en-US" dirty="0"/>
              <a:t>Rhyme – condition only, Phoneme – group and condition</a:t>
            </a:r>
          </a:p>
          <a:p>
            <a:pPr lvl="1"/>
            <a:r>
              <a:rPr lang="en-US" dirty="0"/>
              <a:t>Auditory rhyme task – group, condition, and interaction effects</a:t>
            </a:r>
          </a:p>
          <a:p>
            <a:pPr lvl="1"/>
            <a:r>
              <a:rPr lang="en-US" dirty="0"/>
              <a:t>Group control disfluencies interaction effect (p = .045)</a:t>
            </a:r>
          </a:p>
          <a:p>
            <a:r>
              <a:rPr lang="en-US" dirty="0"/>
              <a:t>Regression: differences in division of labor between internal and </a:t>
            </a:r>
            <a:r>
              <a:rPr lang="en-US"/>
              <a:t>external monitoring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7230678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Issues identified in data quality review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Raw table data apparently labeling fractions as percentages</a:t>
            </a:r>
          </a:p>
          <a:p>
            <a:r>
              <a:rPr lang="en-US" dirty="0"/>
              <a:t>Understanding what the data variables represented – examples:</a:t>
            </a:r>
          </a:p>
          <a:p>
            <a:pPr lvl="1"/>
            <a:r>
              <a:rPr lang="en-US" dirty="0"/>
              <a:t>Levodopa</a:t>
            </a:r>
          </a:p>
          <a:p>
            <a:pPr lvl="1"/>
            <a:r>
              <a:rPr lang="en-US" dirty="0"/>
              <a:t>Hoehn Yahr Scale</a:t>
            </a:r>
          </a:p>
          <a:p>
            <a:pPr lvl="1"/>
            <a:r>
              <a:rPr lang="en-US" dirty="0"/>
              <a:t>MMSE</a:t>
            </a:r>
          </a:p>
          <a:p>
            <a:r>
              <a:rPr lang="en-US" dirty="0"/>
              <a:t>Gender variable coded as one or zero, m and v elsewhere</a:t>
            </a:r>
          </a:p>
          <a:p>
            <a:r>
              <a:rPr lang="en-US" dirty="0"/>
              <a:t>Potential for geographic bias</a:t>
            </a:r>
          </a:p>
          <a:p>
            <a:r>
              <a:rPr lang="en-US" dirty="0"/>
              <a:t>Small sample size &lt; 30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908976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EDA highlights, focusing on </a:t>
            </a:r>
            <a:r>
              <a:rPr lang="en-US" i="1" dirty="0"/>
              <a:t>why</a:t>
            </a:r>
            <a:r>
              <a:rPr lang="en-US" dirty="0"/>
              <a:t> each plot/data summary table was done, and what was learned</a:t>
            </a:r>
            <a:br>
              <a:rPr lang="en-US" dirty="0"/>
            </a:br>
            <a:endParaRPr lang="en-US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4523CB4C-4FE3-F14E-93D0-0F83DF89E6E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050063" y="1825625"/>
            <a:ext cx="6091873" cy="4351338"/>
          </a:xfrm>
        </p:spPr>
      </p:pic>
    </p:spTree>
    <p:extLst>
      <p:ext uri="{BB962C8B-B14F-4D97-AF65-F5344CB8AC3E}">
        <p14:creationId xmlns:p14="http://schemas.microsoft.com/office/powerpoint/2010/main" val="280115774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EDA highlights, focusing on </a:t>
            </a:r>
            <a:r>
              <a:rPr lang="en-US" i="1" dirty="0"/>
              <a:t>why</a:t>
            </a:r>
            <a:r>
              <a:rPr lang="en-US" dirty="0"/>
              <a:t> each plot/data summary table was done, and what was learned</a:t>
            </a:r>
            <a:br>
              <a:rPr lang="en-US" dirty="0"/>
            </a:br>
            <a:endParaRPr lang="en-US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1C463F78-4FF0-6C4E-917A-F2BEA2B903E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050063" y="1825625"/>
            <a:ext cx="6091873" cy="4351338"/>
          </a:xfrm>
        </p:spPr>
      </p:pic>
    </p:spTree>
    <p:extLst>
      <p:ext uri="{BB962C8B-B14F-4D97-AF65-F5344CB8AC3E}">
        <p14:creationId xmlns:p14="http://schemas.microsoft.com/office/powerpoint/2010/main" val="309677907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EBFAA4-5F4C-FB48-8C17-BC2C8F5F1B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Description of Replication - Table 1</a:t>
            </a:r>
          </a:p>
        </p:txBody>
      </p:sp>
      <p:pic>
        <p:nvPicPr>
          <p:cNvPr id="4" name="Picture 3" descr="A screenshot of a cell phone&#10;&#10;Description automatically generated">
            <a:extLst>
              <a:ext uri="{FF2B5EF4-FFF2-40B4-BE49-F238E27FC236}">
                <a16:creationId xmlns:a16="http://schemas.microsoft.com/office/drawing/2014/main" id="{74D6755B-4B3E-DE4D-84E0-AE2A7E7439A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09702" y="1826461"/>
            <a:ext cx="3378200" cy="44323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9E677EA-1771-0646-85C0-1029777F00E0}"/>
              </a:ext>
            </a:extLst>
          </p:cNvPr>
          <p:cNvSpPr txBox="1"/>
          <p:nvPr/>
        </p:nvSpPr>
        <p:spPr>
          <a:xfrm>
            <a:off x="1020417" y="2345635"/>
            <a:ext cx="453817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Using the tidies dataset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Filter for group == PD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Selected 5 columns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Print Table1</a:t>
            </a:r>
          </a:p>
        </p:txBody>
      </p:sp>
    </p:spTree>
    <p:extLst>
      <p:ext uri="{BB962C8B-B14F-4D97-AF65-F5344CB8AC3E}">
        <p14:creationId xmlns:p14="http://schemas.microsoft.com/office/powerpoint/2010/main" val="272603050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1060</TotalTime>
  <Words>1197</Words>
  <Application>Microsoft Macintosh PowerPoint</Application>
  <PresentationFormat>Widescreen</PresentationFormat>
  <Paragraphs>166</Paragraphs>
  <Slides>15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9" baseType="lpstr">
      <vt:lpstr>Arial</vt:lpstr>
      <vt:lpstr>Calibri</vt:lpstr>
      <vt:lpstr>Calibri Light</vt:lpstr>
      <vt:lpstr>Office Theme</vt:lpstr>
      <vt:lpstr>Replicating Statistical Analysis  Group 4: Raphael Kirchgäßner, Brian Karlberg, Meenakshi Mishra </vt:lpstr>
      <vt:lpstr>Summary of the paper we replicated</vt:lpstr>
      <vt:lpstr>Brief overview of measurement methods </vt:lpstr>
      <vt:lpstr>Methods (continued) </vt:lpstr>
      <vt:lpstr>Summary of Findings</vt:lpstr>
      <vt:lpstr>Issues identified in data quality review </vt:lpstr>
      <vt:lpstr>EDA highlights, focusing on why each plot/data summary table was done, and what was learned </vt:lpstr>
      <vt:lpstr>EDA highlights, focusing on why each plot/data summary table was done, and what was learned </vt:lpstr>
      <vt:lpstr>Description of Replication - Table 1</vt:lpstr>
      <vt:lpstr>Description of Replication - Table 3</vt:lpstr>
      <vt:lpstr>Description of Replication - Table 9</vt:lpstr>
      <vt:lpstr>Description of Replication - Figure 1</vt:lpstr>
      <vt:lpstr>Description of Replication - Figure 2</vt:lpstr>
      <vt:lpstr>Three biggest takeaways from doing this project </vt:lpstr>
      <vt:lpstr>Thanks &amp; Questions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Replicating Statistical Analysis  Group 4: Raphael Kirchgäßner, Brian Karlberg, Meenakshi Mishra </dc:title>
  <dc:creator>Raphael Kirchgäßner</dc:creator>
  <cp:lastModifiedBy>Brian Karlberg</cp:lastModifiedBy>
  <cp:revision>39</cp:revision>
  <dcterms:created xsi:type="dcterms:W3CDTF">2019-12-03T23:55:52Z</dcterms:created>
  <dcterms:modified xsi:type="dcterms:W3CDTF">2019-12-05T17:07:38Z</dcterms:modified>
</cp:coreProperties>
</file>